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19.jpeg" ContentType="image/jpeg"/>
  <Override PartName="/ppt/media/image18.jpeg" ContentType="image/jpeg"/>
  <Override PartName="/ppt/media/image3.png" ContentType="image/png"/>
  <Override PartName="/ppt/media/image17.jpeg" ContentType="image/jpeg"/>
  <Override PartName="/ppt/media/image16.jpeg" ContentType="image/jpeg"/>
  <Override PartName="/ppt/media/image15.jpeg" ContentType="image/jpeg"/>
  <Override PartName="/ppt/media/image9.jpeg" ContentType="image/jpeg"/>
  <Override PartName="/ppt/media/image11.jpeg" ContentType="image/jpeg"/>
  <Override PartName="/ppt/media/image5.png" ContentType="image/png"/>
  <Override PartName="/ppt/media/image8.jpeg" ContentType="image/jpeg"/>
  <Override PartName="/ppt/media/image10.jpeg" ContentType="image/jpeg"/>
  <Override PartName="/ppt/media/image12.png" ContentType="image/png"/>
  <Override PartName="/ppt/media/image7.jpeg" ContentType="image/jpeg"/>
  <Override PartName="/ppt/media/image6.jpeg" ContentType="image/jpeg"/>
  <Override PartName="/ppt/media/image14.jpeg" ContentType="image/jpeg"/>
  <Override PartName="/ppt/media/image4.png" ContentType="image/png"/>
  <Override PartName="/ppt/media/image13.jpeg" ContentType="image/jpeg"/>
  <Override PartName="/ppt/media/image2.png" ContentType="image/png"/>
  <Override PartName="/ppt/media/image1.png" ContentType="image/png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51435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6" name="" descr="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37" name="" descr=""/>
          <p:cNvPicPr/>
          <p:nvPr/>
        </p:nvPicPr>
        <p:blipFill>
          <a:blip r:embed="rId3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3" name="" descr="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74" name="" descr=""/>
          <p:cNvPicPr/>
          <p:nvPr/>
        </p:nvPicPr>
        <p:blipFill>
          <a:blip r:embed="rId3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 flipH="1">
            <a:off x="7595280" y="460080"/>
            <a:ext cx="1081080" cy="1124280"/>
          </a:xfrm>
          <a:custGeom>
            <a:avLst/>
            <a:gdLst/>
            <a:ahLst/>
            <a:rect l="0" t="0" r="r" b="b"/>
            <a:pathLst>
              <a:path w="43266" h="44999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440">
            <a:solidFill>
              <a:schemeClr val="lt2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 flipH="1" rot="10800000">
            <a:off x="2628720" y="5807880"/>
            <a:ext cx="1081080" cy="1124280"/>
          </a:xfrm>
          <a:custGeom>
            <a:avLst/>
            <a:gdLst/>
            <a:ahLst/>
            <a:rect l="0" t="0" r="r" b="b"/>
            <a:pathLst>
              <a:path w="43266" h="44999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440">
            <a:solidFill>
              <a:schemeClr val="lt2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pl-PL" sz="4400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l-PL" sz="32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400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000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0" y="5045760"/>
            <a:ext cx="9143280" cy="9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" name="PlaceHolder 2"/>
          <p:cNvSpPr>
            <a:spLocks noGrp="1"/>
          </p:cNvSpPr>
          <p:nvPr>
            <p:ph type="title"/>
          </p:nvPr>
        </p:nvSpPr>
        <p:spPr>
          <a:xfrm>
            <a:off x="773640" y="1806480"/>
            <a:ext cx="7596000" cy="153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Siódmy poziom konspektu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311760" y="1179360"/>
            <a:ext cx="8519760" cy="96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r>
              <a:rPr lang="pl-PL" sz="4200" strike="noStrike">
                <a:solidFill>
                  <a:srgbClr val="000000"/>
                </a:solidFill>
                <a:latin typeface="Economica"/>
                <a:ea typeface="Economica"/>
              </a:rPr>
              <a:t>Prezentacja z odbytej praktyki zawodowej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76" name="Google Shape;63;p13" descr=""/>
          <p:cNvPicPr/>
          <p:nvPr/>
        </p:nvPicPr>
        <p:blipFill>
          <a:blip r:embed="rId1"/>
          <a:stretch/>
        </p:blipFill>
        <p:spPr>
          <a:xfrm>
            <a:off x="2148480" y="1516320"/>
            <a:ext cx="4846320" cy="3335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309960" y="1223280"/>
            <a:ext cx="7596000" cy="153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lang="pl-PL" sz="5400" strike="noStrike">
                <a:solidFill>
                  <a:srgbClr val="000000"/>
                </a:solidFill>
                <a:latin typeface="Economica"/>
                <a:ea typeface="Economica"/>
              </a:rPr>
              <a:t>Dziękujemy za uwagę </a:t>
            </a:r>
            <a:endParaRPr/>
          </a:p>
        </p:txBody>
      </p:sp>
      <p:sp>
        <p:nvSpPr>
          <p:cNvPr id="109" name="CustomShape 2"/>
          <p:cNvSpPr/>
          <p:nvPr/>
        </p:nvSpPr>
        <p:spPr>
          <a:xfrm>
            <a:off x="3790080" y="4039200"/>
            <a:ext cx="7314480" cy="85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lang="pl-PL" sz="2000" strike="noStrike">
                <a:solidFill>
                  <a:srgbClr val="000000"/>
                </a:solidFill>
                <a:latin typeface="Arial"/>
                <a:ea typeface="Arial"/>
              </a:rPr>
              <a:t>Natalia Lisek i Patryk Sobel klasa 3 TG/A</a:t>
            </a: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744480" y="1036800"/>
            <a:ext cx="7653960" cy="306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pl-PL" sz="3000" strike="noStrike">
                <a:solidFill>
                  <a:srgbClr val="000000"/>
                </a:solidFill>
                <a:latin typeface="Economica"/>
                <a:ea typeface="Economica"/>
              </a:rPr>
              <a:t>Naszą miesięczną praktykę zaczęliśmy od 26 listopada do 21 grudnia               na stanowisku kelner. Naszym opiekunem praktyk był pan Tomasz Kimak</a:t>
            </a:r>
            <a:endParaRPr/>
          </a:p>
          <a:p>
            <a:pPr>
              <a:lnSpc>
                <a:spcPct val="100000"/>
              </a:lnSpc>
            </a:pPr>
            <a:r>
              <a:rPr lang="pl-PL" sz="3000" strike="noStrike">
                <a:solidFill>
                  <a:srgbClr val="000000"/>
                </a:solidFill>
                <a:latin typeface="Economica"/>
                <a:ea typeface="Economica"/>
              </a:rPr>
              <a:t> 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296640" y="308880"/>
            <a:ext cx="7596000" cy="153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lang="pl-PL" sz="3200" strike="noStrike">
                <a:solidFill>
                  <a:srgbClr val="000000"/>
                </a:solidFill>
                <a:latin typeface="Economica"/>
                <a:ea typeface="Economica"/>
              </a:rPr>
              <a:t>Restauracja słynie z potraw kuchni polskiej oraz śląskiej </a:t>
            </a:r>
            <a:endParaRPr/>
          </a:p>
        </p:txBody>
      </p:sp>
      <p:pic>
        <p:nvPicPr>
          <p:cNvPr id="79" name="Google Shape;74;p15" descr=""/>
          <p:cNvPicPr/>
          <p:nvPr/>
        </p:nvPicPr>
        <p:blipFill>
          <a:blip r:embed="rId1"/>
          <a:stretch/>
        </p:blipFill>
        <p:spPr>
          <a:xfrm>
            <a:off x="853200" y="1839600"/>
            <a:ext cx="3000960" cy="2650680"/>
          </a:xfrm>
          <a:prstGeom prst="rect">
            <a:avLst/>
          </a:prstGeom>
          <a:ln>
            <a:noFill/>
          </a:ln>
        </p:spPr>
      </p:pic>
      <p:pic>
        <p:nvPicPr>
          <p:cNvPr id="80" name="Google Shape;75;p15" descr=""/>
          <p:cNvPicPr/>
          <p:nvPr/>
        </p:nvPicPr>
        <p:blipFill>
          <a:blip r:embed="rId2"/>
          <a:stretch/>
        </p:blipFill>
        <p:spPr>
          <a:xfrm>
            <a:off x="3375360" y="1524600"/>
            <a:ext cx="2392920" cy="2010240"/>
          </a:xfrm>
          <a:prstGeom prst="rect">
            <a:avLst/>
          </a:prstGeom>
          <a:ln>
            <a:noFill/>
          </a:ln>
        </p:spPr>
      </p:pic>
      <p:pic>
        <p:nvPicPr>
          <p:cNvPr id="81" name="Google Shape;76;p15" descr=""/>
          <p:cNvPicPr/>
          <p:nvPr/>
        </p:nvPicPr>
        <p:blipFill>
          <a:blip r:embed="rId3"/>
          <a:stretch/>
        </p:blipFill>
        <p:spPr>
          <a:xfrm>
            <a:off x="6384960" y="1607760"/>
            <a:ext cx="1982880" cy="1927080"/>
          </a:xfrm>
          <a:prstGeom prst="rect">
            <a:avLst/>
          </a:prstGeom>
          <a:ln>
            <a:noFill/>
          </a:ln>
        </p:spPr>
      </p:pic>
      <p:pic>
        <p:nvPicPr>
          <p:cNvPr id="82" name="Google Shape;77;p15" descr=""/>
          <p:cNvPicPr/>
          <p:nvPr/>
        </p:nvPicPr>
        <p:blipFill>
          <a:blip r:embed="rId4"/>
          <a:stretch/>
        </p:blipFill>
        <p:spPr>
          <a:xfrm>
            <a:off x="4702320" y="3201120"/>
            <a:ext cx="2392920" cy="1941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4536000" y="321480"/>
            <a:ext cx="8519760" cy="83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lang="pl-PL" sz="4200" strike="noStrike">
                <a:solidFill>
                  <a:srgbClr val="000000"/>
                </a:solidFill>
                <a:latin typeface="Economica"/>
                <a:ea typeface="Economica"/>
              </a:rPr>
              <a:t>Nasze zadania: </a:t>
            </a:r>
            <a:endParaRPr/>
          </a:p>
        </p:txBody>
      </p:sp>
      <p:sp>
        <p:nvSpPr>
          <p:cNvPr id="84" name="CustomShape 2"/>
          <p:cNvSpPr/>
          <p:nvPr/>
        </p:nvSpPr>
        <p:spPr>
          <a:xfrm>
            <a:off x="311760" y="1225080"/>
            <a:ext cx="8519760" cy="33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  <a:buFont typeface="Open Sans"/>
              <a:buChar char="-"/>
            </a:pPr>
            <a:r>
              <a:rPr lang="pl-PL" sz="2900" strike="noStrike">
                <a:solidFill>
                  <a:srgbClr val="000000"/>
                </a:solidFill>
                <a:latin typeface="Open Sans"/>
                <a:ea typeface="Open Sans"/>
              </a:rPr>
              <a:t>polegały na prawidłowej obsłudze konsumenta </a:t>
            </a:r>
            <a:endParaRPr/>
          </a:p>
        </p:txBody>
      </p:sp>
      <p:sp>
        <p:nvSpPr>
          <p:cNvPr id="85" name="CustomShape 3"/>
          <p:cNvSpPr/>
          <p:nvPr/>
        </p:nvSpPr>
        <p:spPr>
          <a:xfrm>
            <a:off x="1219320" y="1437120"/>
            <a:ext cx="6218280" cy="83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6" name="Google Shape;85;p16" descr=""/>
          <p:cNvPicPr/>
          <p:nvPr/>
        </p:nvPicPr>
        <p:blipFill>
          <a:blip r:embed="rId1"/>
          <a:stretch/>
        </p:blipFill>
        <p:spPr>
          <a:xfrm rot="20901000">
            <a:off x="3318120" y="2057400"/>
            <a:ext cx="2019240" cy="2692800"/>
          </a:xfrm>
          <a:prstGeom prst="rect">
            <a:avLst/>
          </a:prstGeom>
          <a:ln>
            <a:noFill/>
          </a:ln>
        </p:spPr>
      </p:pic>
      <p:pic>
        <p:nvPicPr>
          <p:cNvPr id="87" name="Google Shape;86;p16" descr=""/>
          <p:cNvPicPr/>
          <p:nvPr/>
        </p:nvPicPr>
        <p:blipFill>
          <a:blip r:embed="rId2"/>
          <a:srcRect l="-6629" t="17033" r="6629" b="-17033"/>
          <a:stretch/>
        </p:blipFill>
        <p:spPr>
          <a:xfrm rot="972600">
            <a:off x="6143040" y="1994760"/>
            <a:ext cx="1987200" cy="3073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4584240" y="360000"/>
            <a:ext cx="8519760" cy="83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lang="pl-PL" sz="4200" strike="noStrike">
                <a:solidFill>
                  <a:srgbClr val="000000"/>
                </a:solidFill>
                <a:latin typeface="Economica"/>
                <a:ea typeface="Economica"/>
              </a:rPr>
              <a:t>Nasze zadania: </a:t>
            </a:r>
            <a:endParaRPr/>
          </a:p>
        </p:txBody>
      </p:sp>
      <p:sp>
        <p:nvSpPr>
          <p:cNvPr id="89" name="CustomShape 2"/>
          <p:cNvSpPr/>
          <p:nvPr/>
        </p:nvSpPr>
        <p:spPr>
          <a:xfrm>
            <a:off x="311760" y="1225080"/>
            <a:ext cx="8519760" cy="33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  <a:buFont typeface="Open Sans"/>
              <a:buChar char="-"/>
            </a:pPr>
            <a:r>
              <a:rPr lang="pl-PL" sz="2600" strike="noStrike">
                <a:solidFill>
                  <a:srgbClr val="000000"/>
                </a:solidFill>
                <a:latin typeface="Open Sans"/>
                <a:ea typeface="Open Sans"/>
              </a:rPr>
              <a:t>polegały również na organizowaniu imprez okolicznościowych oraz przygotowywaniu stolików </a:t>
            </a:r>
            <a:endParaRPr/>
          </a:p>
        </p:txBody>
      </p:sp>
      <p:pic>
        <p:nvPicPr>
          <p:cNvPr id="90" name="Google Shape;93;p17" descr=""/>
          <p:cNvPicPr/>
          <p:nvPr/>
        </p:nvPicPr>
        <p:blipFill>
          <a:blip r:embed="rId1"/>
          <a:stretch/>
        </p:blipFill>
        <p:spPr>
          <a:xfrm rot="17057400">
            <a:off x="5822280" y="1886760"/>
            <a:ext cx="1859040" cy="3307320"/>
          </a:xfrm>
          <a:prstGeom prst="rect">
            <a:avLst/>
          </a:prstGeom>
          <a:ln>
            <a:noFill/>
          </a:ln>
        </p:spPr>
      </p:pic>
      <p:pic>
        <p:nvPicPr>
          <p:cNvPr id="91" name="Google Shape;94;p17" descr=""/>
          <p:cNvPicPr/>
          <p:nvPr/>
        </p:nvPicPr>
        <p:blipFill>
          <a:blip r:embed="rId2"/>
          <a:stretch/>
        </p:blipFill>
        <p:spPr>
          <a:xfrm rot="20440200">
            <a:off x="3125880" y="2334600"/>
            <a:ext cx="1806480" cy="2408760"/>
          </a:xfrm>
          <a:prstGeom prst="rect">
            <a:avLst/>
          </a:prstGeom>
          <a:ln>
            <a:noFill/>
          </a:ln>
        </p:spPr>
      </p:pic>
      <p:pic>
        <p:nvPicPr>
          <p:cNvPr id="92" name="Google Shape;95;p17" descr=""/>
          <p:cNvPicPr/>
          <p:nvPr/>
        </p:nvPicPr>
        <p:blipFill>
          <a:blip r:embed="rId3"/>
          <a:stretch/>
        </p:blipFill>
        <p:spPr>
          <a:xfrm rot="1299600">
            <a:off x="890280" y="2635200"/>
            <a:ext cx="1653840" cy="2205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4752000" y="393840"/>
            <a:ext cx="8519760" cy="83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lang="pl-PL" sz="4200" strike="noStrike">
                <a:solidFill>
                  <a:srgbClr val="000000"/>
                </a:solidFill>
                <a:latin typeface="Economica"/>
                <a:ea typeface="Economica"/>
              </a:rPr>
              <a:t>Nasze zadania:</a:t>
            </a:r>
            <a:endParaRPr/>
          </a:p>
        </p:txBody>
      </p:sp>
      <p:sp>
        <p:nvSpPr>
          <p:cNvPr id="94" name="CustomShape 2"/>
          <p:cNvSpPr/>
          <p:nvPr/>
        </p:nvSpPr>
        <p:spPr>
          <a:xfrm>
            <a:off x="311760" y="1225080"/>
            <a:ext cx="8519760" cy="33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  <a:buFont typeface="Open Sans"/>
              <a:buChar char="-"/>
            </a:pPr>
            <a:r>
              <a:rPr lang="pl-PL" sz="2800" strike="noStrike">
                <a:solidFill>
                  <a:srgbClr val="000000"/>
                </a:solidFill>
                <a:latin typeface="Open Sans"/>
                <a:ea typeface="Open Sans"/>
              </a:rPr>
              <a:t>dbanie o czystość restauracji </a:t>
            </a:r>
            <a:endParaRPr/>
          </a:p>
        </p:txBody>
      </p:sp>
      <p:sp>
        <p:nvSpPr>
          <p:cNvPr id="95" name="CustomShape 3"/>
          <p:cNvSpPr/>
          <p:nvPr/>
        </p:nvSpPr>
        <p:spPr>
          <a:xfrm>
            <a:off x="914400" y="1749240"/>
            <a:ext cx="7314480" cy="282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6" name="Google Shape;103;p18" descr=""/>
          <p:cNvPicPr/>
          <p:nvPr/>
        </p:nvPicPr>
        <p:blipFill>
          <a:blip r:embed="rId1"/>
          <a:stretch/>
        </p:blipFill>
        <p:spPr>
          <a:xfrm>
            <a:off x="5827320" y="1225080"/>
            <a:ext cx="3004200" cy="2252880"/>
          </a:xfrm>
          <a:prstGeom prst="rect">
            <a:avLst/>
          </a:prstGeom>
          <a:ln>
            <a:noFill/>
          </a:ln>
        </p:spPr>
      </p:pic>
      <p:pic>
        <p:nvPicPr>
          <p:cNvPr id="97" name="Google Shape;104;p18" descr=""/>
          <p:cNvPicPr/>
          <p:nvPr/>
        </p:nvPicPr>
        <p:blipFill>
          <a:blip r:embed="rId2"/>
          <a:stretch/>
        </p:blipFill>
        <p:spPr>
          <a:xfrm>
            <a:off x="1146600" y="2109960"/>
            <a:ext cx="3772440" cy="2829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2019240" y="203040"/>
            <a:ext cx="7596000" cy="153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lang="pl-PL" sz="4200" strike="noStrike">
                <a:solidFill>
                  <a:srgbClr val="000000"/>
                </a:solidFill>
                <a:latin typeface="Economica"/>
                <a:ea typeface="Economica"/>
              </a:rPr>
              <a:t>Czego się nauczyliśmy: </a:t>
            </a:r>
            <a:endParaRPr/>
          </a:p>
        </p:txBody>
      </p:sp>
      <p:sp>
        <p:nvSpPr>
          <p:cNvPr id="99" name="CustomShape 2"/>
          <p:cNvSpPr/>
          <p:nvPr/>
        </p:nvSpPr>
        <p:spPr>
          <a:xfrm>
            <a:off x="914400" y="1733400"/>
            <a:ext cx="7314480" cy="318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  <a:buFont typeface="Arial"/>
              <a:buChar char="-"/>
            </a:pPr>
            <a:r>
              <a:rPr lang="pl-PL" sz="2200" strike="noStrike">
                <a:solidFill>
                  <a:srgbClr val="000000"/>
                </a:solidFill>
                <a:latin typeface="Arial"/>
                <a:ea typeface="Arial"/>
              </a:rPr>
              <a:t>stosować zdobytą wiedzę w szkole i w praktyce </a:t>
            </a:r>
            <a:endParaRPr/>
          </a:p>
          <a:p>
            <a:pPr>
              <a:lnSpc>
                <a:spcPct val="100000"/>
              </a:lnSpc>
              <a:buFont typeface="Arial"/>
              <a:buChar char="-"/>
            </a:pPr>
            <a:r>
              <a:rPr lang="pl-PL" sz="2200" strike="noStrike">
                <a:solidFill>
                  <a:srgbClr val="000000"/>
                </a:solidFill>
                <a:latin typeface="Arial"/>
                <a:ea typeface="Arial"/>
              </a:rPr>
              <a:t>zdobyliśmy doświadczenie zawodowe  </a:t>
            </a:r>
            <a:endParaRPr/>
          </a:p>
          <a:p>
            <a:pPr>
              <a:lnSpc>
                <a:spcPct val="100000"/>
              </a:lnSpc>
              <a:buFont typeface="Arial"/>
              <a:buChar char="-"/>
            </a:pPr>
            <a:r>
              <a:rPr lang="pl-PL" sz="2200" strike="noStrike">
                <a:solidFill>
                  <a:srgbClr val="000000"/>
                </a:solidFill>
                <a:latin typeface="Arial"/>
                <a:ea typeface="Arial"/>
              </a:rPr>
              <a:t>wiemy jak jak rozliczać raport na koniec dnia i miesięczny</a:t>
            </a:r>
            <a:endParaRPr/>
          </a:p>
          <a:p>
            <a:pPr>
              <a:lnSpc>
                <a:spcPct val="100000"/>
              </a:lnSpc>
              <a:buFont typeface="Arial"/>
              <a:buChar char="-"/>
            </a:pPr>
            <a:r>
              <a:rPr lang="pl-PL" sz="2200" strike="noStrike">
                <a:solidFill>
                  <a:srgbClr val="000000"/>
                </a:solidFill>
                <a:latin typeface="Arial"/>
                <a:ea typeface="Arial"/>
              </a:rPr>
              <a:t>robienia przepysznej kawy z sercem</a:t>
            </a:r>
            <a:endParaRPr/>
          </a:p>
        </p:txBody>
      </p:sp>
      <p:sp>
        <p:nvSpPr>
          <p:cNvPr id="100" name="CustomShape 3"/>
          <p:cNvSpPr/>
          <p:nvPr/>
        </p:nvSpPr>
        <p:spPr>
          <a:xfrm>
            <a:off x="1365120" y="-3898800"/>
            <a:ext cx="7314480" cy="85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1" name="Google Shape;112;p19" descr=""/>
          <p:cNvPicPr/>
          <p:nvPr/>
        </p:nvPicPr>
        <p:blipFill>
          <a:blip r:embed="rId1"/>
          <a:stretch/>
        </p:blipFill>
        <p:spPr>
          <a:xfrm>
            <a:off x="7111800" y="2304000"/>
            <a:ext cx="1384200" cy="2464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5307840" y="393840"/>
            <a:ext cx="8519760" cy="83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lang="pl-PL" sz="4200" strike="noStrike">
                <a:solidFill>
                  <a:srgbClr val="000000"/>
                </a:solidFill>
                <a:latin typeface="Economica"/>
                <a:ea typeface="Economica"/>
              </a:rPr>
              <a:t>Korzyści: </a:t>
            </a:r>
            <a:endParaRPr/>
          </a:p>
        </p:txBody>
      </p:sp>
      <p:sp>
        <p:nvSpPr>
          <p:cNvPr id="103" name="CustomShape 2"/>
          <p:cNvSpPr/>
          <p:nvPr/>
        </p:nvSpPr>
        <p:spPr>
          <a:xfrm>
            <a:off x="311760" y="1225080"/>
            <a:ext cx="8519760" cy="33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  <a:buFont typeface="Open Sans"/>
              <a:buChar char="-"/>
            </a:pPr>
            <a:r>
              <a:rPr lang="pl-PL" sz="2300" strike="noStrike">
                <a:solidFill>
                  <a:srgbClr val="000000"/>
                </a:solidFill>
                <a:latin typeface="Open Sans"/>
                <a:ea typeface="Open Sans"/>
              </a:rPr>
              <a:t>lepiej radzimy sobie ze stresem w trudnych sytuacjach </a:t>
            </a:r>
            <a:endParaRPr/>
          </a:p>
          <a:p>
            <a:pPr>
              <a:lnSpc>
                <a:spcPct val="100000"/>
              </a:lnSpc>
              <a:buFont typeface="Open Sans"/>
              <a:buChar char="-"/>
            </a:pPr>
            <a:r>
              <a:rPr lang="pl-PL" sz="2300" strike="noStrike">
                <a:solidFill>
                  <a:srgbClr val="000000"/>
                </a:solidFill>
                <a:latin typeface="Open Sans"/>
                <a:ea typeface="Open Sans"/>
              </a:rPr>
              <a:t>jesteśmy bardziej kreatywni oraz konsekwentni w realizacji zadań </a:t>
            </a:r>
            <a:endParaRPr/>
          </a:p>
          <a:p>
            <a:pPr>
              <a:lnSpc>
                <a:spcPct val="100000"/>
              </a:lnSpc>
              <a:buFont typeface="Open Sans"/>
              <a:buChar char="-"/>
            </a:pPr>
            <a:r>
              <a:rPr lang="pl-PL" sz="2300" strike="noStrike">
                <a:solidFill>
                  <a:srgbClr val="000000"/>
                </a:solidFill>
                <a:latin typeface="Open Sans"/>
                <a:ea typeface="Open Sans"/>
              </a:rPr>
              <a:t>nauczyliśmy się lepiej pracować w grupie </a:t>
            </a:r>
            <a:endParaRPr/>
          </a:p>
        </p:txBody>
      </p:sp>
      <p:sp>
        <p:nvSpPr>
          <p:cNvPr id="104" name="CustomShape 3"/>
          <p:cNvSpPr/>
          <p:nvPr/>
        </p:nvSpPr>
        <p:spPr>
          <a:xfrm>
            <a:off x="914400" y="2144160"/>
            <a:ext cx="7314480" cy="85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230400" y="242640"/>
            <a:ext cx="7596000" cy="153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lang="pl-PL" sz="4200" strike="noStrike">
                <a:solidFill>
                  <a:srgbClr val="000000"/>
                </a:solidFill>
                <a:latin typeface="Economica"/>
                <a:ea typeface="Economica"/>
              </a:rPr>
              <a:t>Do pracy zawsze staraliśmy się być elegancko ubrani:</a:t>
            </a:r>
            <a:endParaRPr/>
          </a:p>
        </p:txBody>
      </p:sp>
      <p:pic>
        <p:nvPicPr>
          <p:cNvPr id="106" name="Google Shape;125;p21" descr=""/>
          <p:cNvPicPr/>
          <p:nvPr/>
        </p:nvPicPr>
        <p:blipFill>
          <a:blip r:embed="rId1"/>
          <a:stretch/>
        </p:blipFill>
        <p:spPr>
          <a:xfrm>
            <a:off x="4421880" y="2088000"/>
            <a:ext cx="2298240" cy="3064680"/>
          </a:xfrm>
          <a:prstGeom prst="rect">
            <a:avLst/>
          </a:prstGeom>
          <a:ln>
            <a:noFill/>
          </a:ln>
        </p:spPr>
      </p:pic>
      <p:pic>
        <p:nvPicPr>
          <p:cNvPr id="107" name="Google Shape;126;p21" descr=""/>
          <p:cNvPicPr/>
          <p:nvPr/>
        </p:nvPicPr>
        <p:blipFill>
          <a:blip r:embed="rId2"/>
          <a:stretch/>
        </p:blipFill>
        <p:spPr>
          <a:xfrm>
            <a:off x="1942200" y="2088000"/>
            <a:ext cx="2233440" cy="3064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Application>LibreOffice/4.4.5.2$Windows_x86 LibreOffice_project/a22f674fd25a3b6f45bdebf25400ed2adff0ff99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language>pl-PL</dc:language>
  <dcterms:modified xsi:type="dcterms:W3CDTF">2019-02-07T13:07:07Z</dcterms:modified>
  <cp:revision>2</cp:revision>
</cp:coreProperties>
</file>